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71" r:id="rId12"/>
    <p:sldId id="276" r:id="rId13"/>
    <p:sldId id="277" r:id="rId14"/>
    <p:sldId id="278" r:id="rId15"/>
    <p:sldId id="267" r:id="rId16"/>
    <p:sldId id="268" r:id="rId17"/>
    <p:sldId id="279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88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53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70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078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4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9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51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7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8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1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0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C7CE-591E-4A07-A2AD-C77C61F6E382}" type="datetimeFigureOut">
              <a:rPr lang="da-DK" smtClean="0"/>
              <a:t>10-05-2016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F5DA-A0FC-4BF9-A177-47B47E0681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89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523469"/>
            <a:ext cx="8297434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79" y="485364"/>
            <a:ext cx="602064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335561"/>
              </p:ext>
            </p:extLst>
          </p:nvPr>
        </p:nvGraphicFramePr>
        <p:xfrm>
          <a:off x="1763688" y="1412776"/>
          <a:ext cx="516197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50"/>
                <a:gridCol w="2469621"/>
              </a:tblGrid>
              <a:tr h="3645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Garanti på produkt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30 år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Altaner</a:t>
                      </a:r>
                      <a:r>
                        <a:rPr lang="da-DK" baseline="0" dirty="0" smtClean="0"/>
                        <a:t> med skrå hjørner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Stopler i hjørnealtaner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Nej</a:t>
                      </a:r>
                      <a:endParaRPr lang="da-DK" dirty="0"/>
                    </a:p>
                  </a:txBody>
                  <a:tcPr/>
                </a:tc>
              </a:tr>
              <a:tr h="898914">
                <a:tc>
                  <a:txBody>
                    <a:bodyPr/>
                    <a:lstStyle/>
                    <a:p>
                      <a:r>
                        <a:rPr lang="da-DK" dirty="0" smtClean="0"/>
                        <a:t>Ekstra</a:t>
                      </a:r>
                      <a:r>
                        <a:rPr lang="da-DK" baseline="0" dirty="0" smtClean="0"/>
                        <a:t> udgifter til e</a:t>
                      </a:r>
                      <a:r>
                        <a:rPr lang="da-DK" dirty="0" smtClean="0"/>
                        <a:t>vt. ændringer i ophængningsmetoden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Altan firmaets ansvar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Inkl.</a:t>
                      </a:r>
                      <a:r>
                        <a:rPr lang="da-DK" baseline="0" dirty="0" smtClean="0"/>
                        <a:t> All-</a:t>
                      </a:r>
                      <a:r>
                        <a:rPr lang="da-DK" baseline="0" dirty="0" err="1" smtClean="0"/>
                        <a:t>Risk</a:t>
                      </a:r>
                      <a:r>
                        <a:rPr lang="da-DK" baseline="0" dirty="0" smtClean="0"/>
                        <a:t> forsikring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Etablering af byggestrøm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Nøgle tal for altanerne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7"/>
            <a:ext cx="7931224" cy="1224135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Altanerne vil blive installeret med platforme, dvs. bygningen skal ikke pakkes ind i stillads i byggeperioden</a:t>
            </a:r>
          </a:p>
          <a:p>
            <a:endParaRPr lang="da-DK" dirty="0" smtClean="0"/>
          </a:p>
          <a:p>
            <a:pPr marL="301943" lvl="1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Altanprojekt, byggeperioden</a:t>
            </a:r>
            <a:endParaRPr lang="da-DK" dirty="0"/>
          </a:p>
        </p:txBody>
      </p:sp>
      <p:pic>
        <p:nvPicPr>
          <p:cNvPr id="1027" name="Picture 3" descr="C:\Users\Nikolaj Christensen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1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94111"/>
              </p:ext>
            </p:extLst>
          </p:nvPr>
        </p:nvGraphicFramePr>
        <p:xfrm>
          <a:off x="251519" y="489677"/>
          <a:ext cx="8640959" cy="5675627"/>
        </p:xfrm>
        <a:graphic>
          <a:graphicData uri="http://schemas.openxmlformats.org/drawingml/2006/table">
            <a:tbl>
              <a:tblPr/>
              <a:tblGrid>
                <a:gridCol w="2579555"/>
                <a:gridCol w="1668917"/>
                <a:gridCol w="1656185"/>
                <a:gridCol w="1220951"/>
                <a:gridCol w="1515351"/>
              </a:tblGrid>
              <a:tr h="442488"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lejligheder, i alt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lej. stor altan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lej. lille altan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lej. hjørne altan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0303"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b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(med moms)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Stor altan, pris per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Lille altan, pris per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Hjørne altan, pris per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Altan, </a:t>
                      </a:r>
                      <a:r>
                        <a:rPr lang="da-DK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ca</a:t>
                      </a:r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1500x3800mm (stor)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Kr.</a:t>
                      </a:r>
                      <a:r>
                        <a:rPr lang="da-DK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5.867,727,00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0070C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75.227,00</a:t>
                      </a:r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Altan, </a:t>
                      </a:r>
                      <a:r>
                        <a:rPr lang="da-DK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ca</a:t>
                      </a:r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1500x1750mm (lille)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177.643,00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59.214,00</a:t>
                      </a:r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Altan, varierende mål (hjørne)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682.705,00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00B05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56.892,00</a:t>
                      </a:r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4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Fælles omkostninger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1.191.147,00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0070C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12.808,00</a:t>
                      </a:r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12.808,00</a:t>
                      </a:r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00B05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12.808,00</a:t>
                      </a:r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Udvidelse af eksisterende parkerings 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plads</a:t>
                      </a:r>
                    </a:p>
                    <a:p>
                      <a:pPr algn="l" fontAlgn="ctr"/>
                      <a:endParaRPr lang="da-DK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Byggestyring , diverse, byggeplads                                   </a:t>
                      </a:r>
                      <a:r>
                        <a:rPr lang="da-DK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634.750,00</a:t>
                      </a: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Kr. 981.250,00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Kr. 6.825,00</a:t>
                      </a: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Kr. 10.551,00</a:t>
                      </a:r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Kr. 6.825,00</a:t>
                      </a: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Kr. 10.551,00</a:t>
                      </a:r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Kr. 6.825,00</a:t>
                      </a: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rgbClr val="00B050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da-DK" sz="1200" b="0" i="0" u="none" strike="noStrike" dirty="0" smtClean="0">
                        <a:solidFill>
                          <a:srgbClr val="00B050"/>
                        </a:solidFill>
                        <a:latin typeface="Calibri"/>
                      </a:endParaRPr>
                    </a:p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Kr. 10.551,00</a:t>
                      </a:r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Udskiftning af døre og vinduer i opgange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414.854,00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0070C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4.450,00</a:t>
                      </a:r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Kr. 4.460,00</a:t>
                      </a:r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Kr. 4.460,00</a:t>
                      </a:r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23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Udskiftning af fuger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Kr2.400.710,00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Kr. 25.814,00</a:t>
                      </a:r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Kr. 25.814,00</a:t>
                      </a:r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Kr. 25.814,00</a:t>
                      </a:r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Renter</a:t>
                      </a:r>
                      <a:r>
                        <a:rPr lang="da-DK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til bank i byggeperiode samt gebyrer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350.000,00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err="1" smtClean="0">
                          <a:solidFill>
                            <a:srgbClr val="0070C0"/>
                          </a:solidFill>
                          <a:latin typeface="Calibri"/>
                        </a:rPr>
                        <a:t>Kr</a:t>
                      </a:r>
                      <a:r>
                        <a:rPr lang="da-DK" sz="12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3.763,00</a:t>
                      </a:r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Kr. 3.763,00</a:t>
                      </a:r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Kr. 3.763,00</a:t>
                      </a:r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230"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6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Afrundingsdifference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                      1.081,00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Pris pr.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Kr. 12.700.786,00</a:t>
                      </a:r>
                      <a:endParaRPr lang="da-DK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</a:t>
                      </a:r>
                      <a:r>
                        <a:rPr lang="da-DK" sz="12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139.438,00</a:t>
                      </a:r>
                      <a:endParaRPr lang="da-DK" sz="12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</a:t>
                      </a:r>
                      <a:r>
                        <a:rPr lang="da-DK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123.435,00</a:t>
                      </a:r>
                      <a:endParaRPr lang="da-DK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</a:t>
                      </a:r>
                      <a:r>
                        <a:rPr lang="da-DK" sz="12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121.103,00</a:t>
                      </a:r>
                      <a:endParaRPr lang="da-DK" sz="12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3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da-DK" dirty="0" smtClean="0"/>
              <a:t>Finansiering af altaner</a:t>
            </a:r>
            <a:endParaRPr lang="da-DK" dirty="0"/>
          </a:p>
        </p:txBody>
      </p:sp>
      <p:graphicFrame>
        <p:nvGraphicFramePr>
          <p:cNvPr id="13" name="Pladsholder til indhold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752827"/>
              </p:ext>
            </p:extLst>
          </p:nvPr>
        </p:nvGraphicFramePr>
        <p:xfrm>
          <a:off x="467544" y="1600200"/>
          <a:ext cx="8219256" cy="32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8172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Før skat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Efter skat (25%)</a:t>
                      </a:r>
                      <a:endParaRPr lang="da-DK" dirty="0"/>
                    </a:p>
                  </a:txBody>
                  <a:tcPr/>
                </a:tc>
              </a:tr>
              <a:tr h="817240">
                <a:tc>
                  <a:txBody>
                    <a:bodyPr/>
                    <a:lstStyle/>
                    <a:p>
                      <a:r>
                        <a:rPr lang="da-DK" dirty="0" smtClean="0"/>
                        <a:t>Stor altan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Kr.</a:t>
                      </a:r>
                      <a:r>
                        <a:rPr lang="da-DK" baseline="0" dirty="0" smtClean="0"/>
                        <a:t> 1.024,00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Kr. 768,00</a:t>
                      </a:r>
                      <a:endParaRPr lang="da-DK" dirty="0"/>
                    </a:p>
                  </a:txBody>
                  <a:tcPr/>
                </a:tc>
              </a:tr>
              <a:tr h="817240">
                <a:tc>
                  <a:txBody>
                    <a:bodyPr/>
                    <a:lstStyle/>
                    <a:p>
                      <a:r>
                        <a:rPr lang="da-DK" dirty="0" smtClean="0"/>
                        <a:t>Lille Altan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Kr. 906,00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Kr. 679,00</a:t>
                      </a:r>
                      <a:endParaRPr lang="da-DK" dirty="0"/>
                    </a:p>
                  </a:txBody>
                  <a:tcPr/>
                </a:tc>
              </a:tr>
              <a:tr h="817240">
                <a:tc>
                  <a:txBody>
                    <a:bodyPr/>
                    <a:lstStyle/>
                    <a:p>
                      <a:r>
                        <a:rPr lang="da-DK" dirty="0" smtClean="0"/>
                        <a:t>Hjørne altan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Kr. 889,00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Kr. 667,00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8" y="475837"/>
            <a:ext cx="7830643" cy="59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7" y="513943"/>
            <a:ext cx="7744906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Spørgsmål ??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8800" dirty="0" smtClean="0"/>
              <a:t>Afstemning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16758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5" y="471074"/>
            <a:ext cx="8440329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" y="447258"/>
            <a:ext cx="7725854" cy="5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" y="485364"/>
            <a:ext cx="8526066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452022"/>
            <a:ext cx="8954750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" y="466311"/>
            <a:ext cx="8983329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3" y="404390"/>
            <a:ext cx="6249273" cy="6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8" y="499653"/>
            <a:ext cx="5963483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2" y="471074"/>
            <a:ext cx="5982535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285</Words>
  <Application>Microsoft Office PowerPoint</Application>
  <PresentationFormat>Skærmshow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Nøgle tal for altanerne</vt:lpstr>
      <vt:lpstr>Altanprojekt, byggeperioden</vt:lpstr>
      <vt:lpstr>PowerPoint-præsentation</vt:lpstr>
      <vt:lpstr>Finansiering af altaner</vt:lpstr>
      <vt:lpstr>PowerPoint-præsentation</vt:lpstr>
      <vt:lpstr>PowerPoint-præsentation</vt:lpstr>
      <vt:lpstr>Spørgsmål ??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Maj-Britt</dc:creator>
  <cp:lastModifiedBy>Maj-Britt</cp:lastModifiedBy>
  <cp:revision>15</cp:revision>
  <dcterms:created xsi:type="dcterms:W3CDTF">2016-05-10T10:33:46Z</dcterms:created>
  <dcterms:modified xsi:type="dcterms:W3CDTF">2016-05-10T12:17:21Z</dcterms:modified>
</cp:coreProperties>
</file>