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59" r:id="rId3"/>
    <p:sldId id="271" r:id="rId4"/>
    <p:sldId id="269" r:id="rId5"/>
    <p:sldId id="274" r:id="rId6"/>
    <p:sldId id="276" r:id="rId7"/>
    <p:sldId id="275" r:id="rId8"/>
    <p:sldId id="264" r:id="rId9"/>
    <p:sldId id="270" r:id="rId10"/>
    <p:sldId id="272" r:id="rId11"/>
    <p:sldId id="277" r:id="rId12"/>
    <p:sldId id="280" r:id="rId13"/>
    <p:sldId id="273" r:id="rId14"/>
  </p:sldIdLst>
  <p:sldSz cx="9144000" cy="6858000" type="screen4x3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656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2A92BB7-F94F-4EC6-A4C0-3323AD5FF86F}" type="datetimeFigureOut">
              <a:rPr lang="da-DK" smtClean="0"/>
              <a:pPr/>
              <a:t>07-05-2014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D000F-3B3C-428F-B076-DB902B1F038C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825649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7BCB9B-514D-474E-98D9-F3AA632EA410}" type="slidenum">
              <a:rPr lang="da-DK" smtClean="0"/>
              <a:pPr/>
              <a:t>9</a:t>
            </a:fld>
            <a:endParaRPr lang="da-DK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undertiteltypografien i masteren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1E4D-6B93-4EE9-8A10-B8AD336451E2}" type="datetimeFigureOut">
              <a:rPr lang="da-DK" smtClean="0"/>
              <a:pPr/>
              <a:t>07-05-2014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1E4D-6B93-4EE9-8A10-B8AD336451E2}" type="datetimeFigureOut">
              <a:rPr lang="da-DK" smtClean="0"/>
              <a:pPr/>
              <a:t>07-05-2014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1E4D-6B93-4EE9-8A10-B8AD336451E2}" type="datetimeFigureOut">
              <a:rPr lang="da-DK" smtClean="0"/>
              <a:pPr/>
              <a:t>07-05-2014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1E4D-6B93-4EE9-8A10-B8AD336451E2}" type="datetimeFigureOut">
              <a:rPr lang="da-DK" smtClean="0"/>
              <a:pPr/>
              <a:t>07-05-2014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1E4D-6B93-4EE9-8A10-B8AD336451E2}" type="datetimeFigureOut">
              <a:rPr lang="da-DK" smtClean="0"/>
              <a:pPr/>
              <a:t>07-05-2014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1E4D-6B93-4EE9-8A10-B8AD336451E2}" type="datetimeFigureOut">
              <a:rPr lang="da-DK" smtClean="0"/>
              <a:pPr/>
              <a:t>07-05-2014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1E4D-6B93-4EE9-8A10-B8AD336451E2}" type="datetimeFigureOut">
              <a:rPr lang="da-DK" smtClean="0"/>
              <a:pPr/>
              <a:t>07-05-2014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1E4D-6B93-4EE9-8A10-B8AD336451E2}" type="datetimeFigureOut">
              <a:rPr lang="da-DK" smtClean="0"/>
              <a:pPr/>
              <a:t>07-05-2014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1E4D-6B93-4EE9-8A10-B8AD336451E2}" type="datetimeFigureOut">
              <a:rPr lang="da-DK" smtClean="0"/>
              <a:pPr/>
              <a:t>07-05-2014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1E4D-6B93-4EE9-8A10-B8AD336451E2}" type="datetimeFigureOut">
              <a:rPr lang="da-DK" smtClean="0"/>
              <a:pPr/>
              <a:t>07-05-2014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D1E4D-6B93-4EE9-8A10-B8AD336451E2}" type="datetimeFigureOut">
              <a:rPr lang="da-DK" smtClean="0"/>
              <a:pPr/>
              <a:t>07-05-2014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D1E4D-6B93-4EE9-8A10-B8AD336451E2}" type="datetimeFigureOut">
              <a:rPr lang="da-DK" smtClean="0"/>
              <a:pPr/>
              <a:t>07-05-2014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DE68CA-CE29-48B2-A76D-5FAA5388020D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581128"/>
            <a:ext cx="7772400" cy="891530"/>
          </a:xfrm>
        </p:spPr>
        <p:txBody>
          <a:bodyPr/>
          <a:lstStyle/>
          <a:p>
            <a:pPr algn="l"/>
            <a:r>
              <a:rPr lang="da-DK" dirty="0" smtClean="0"/>
              <a:t>Altanprojekt</a:t>
            </a:r>
            <a:endParaRPr lang="da-DK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1560" y="5517232"/>
            <a:ext cx="6400800" cy="753120"/>
          </a:xfrm>
        </p:spPr>
        <p:txBody>
          <a:bodyPr/>
          <a:lstStyle/>
          <a:p>
            <a:pPr algn="l"/>
            <a:r>
              <a:rPr lang="da-DK" dirty="0" smtClean="0"/>
              <a:t>Ejerforeningen Syvmøllergåden</a:t>
            </a:r>
            <a:endParaRPr lang="da-DK" dirty="0"/>
          </a:p>
        </p:txBody>
      </p:sp>
      <p:pic>
        <p:nvPicPr>
          <p:cNvPr id="1031" name="Picture 7" descr="http://filecache.esoftsystems.com/ewarpCacheImage.php?file=10642519/23-o.jpg&amp;id=13754468&amp;stoerrelse=87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67" t="4778" r="52786" b="29581"/>
          <a:stretch/>
        </p:blipFill>
        <p:spPr bwMode="auto">
          <a:xfrm>
            <a:off x="6156176" y="548680"/>
            <a:ext cx="2628369" cy="3081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060848"/>
            <a:ext cx="6417895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514990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el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8082576"/>
              </p:ext>
            </p:extLst>
          </p:nvPr>
        </p:nvGraphicFramePr>
        <p:xfrm>
          <a:off x="251518" y="548678"/>
          <a:ext cx="8640961" cy="5338508"/>
        </p:xfrm>
        <a:graphic>
          <a:graphicData uri="http://schemas.openxmlformats.org/drawingml/2006/table">
            <a:tbl>
              <a:tblPr/>
              <a:tblGrid>
                <a:gridCol w="2579557"/>
                <a:gridCol w="1641630"/>
                <a:gridCol w="1515351"/>
                <a:gridCol w="1389072"/>
                <a:gridCol w="1515351"/>
              </a:tblGrid>
              <a:tr h="442488">
                <a:tc>
                  <a:txBody>
                    <a:bodyPr/>
                    <a:lstStyle/>
                    <a:p>
                      <a:pPr algn="l" fontAlgn="b"/>
                      <a:endParaRPr lang="da-DK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b="1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Altal</a:t>
                      </a:r>
                      <a:r>
                        <a:rPr lang="da-DK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lejligheder, i alt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b="1" i="0" u="none" strike="noStrike" dirty="0" err="1">
                          <a:solidFill>
                            <a:srgbClr val="0070C0"/>
                          </a:solidFill>
                          <a:latin typeface="Calibri"/>
                        </a:rPr>
                        <a:t>Altal</a:t>
                      </a:r>
                      <a:r>
                        <a:rPr lang="da-DK" sz="12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 lej. stor altan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b="1" i="0" u="none" strike="noStrike" dirty="0" err="1">
                          <a:solidFill>
                            <a:srgbClr val="FF0000"/>
                          </a:solidFill>
                          <a:latin typeface="Calibri"/>
                        </a:rPr>
                        <a:t>Altal</a:t>
                      </a:r>
                      <a:r>
                        <a:rPr lang="da-DK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 lej. lille altan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b="1" i="0" u="none" strike="noStrike" dirty="0" err="1">
                          <a:solidFill>
                            <a:srgbClr val="00B050"/>
                          </a:solidFill>
                          <a:latin typeface="Calibri"/>
                        </a:rPr>
                        <a:t>Altal</a:t>
                      </a:r>
                      <a:r>
                        <a:rPr lang="da-DK" sz="12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 lej. hjørne altan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3076">
                <a:tc>
                  <a:txBody>
                    <a:bodyPr/>
                    <a:lstStyle/>
                    <a:p>
                      <a:pPr algn="l" fontAlgn="b"/>
                      <a:endParaRPr lang="da-DK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93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78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3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da-DK" sz="12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12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0303">
                <a:tc>
                  <a:txBody>
                    <a:bodyPr/>
                    <a:lstStyle/>
                    <a:p>
                      <a:pPr algn="l" fontAlgn="ctr"/>
                      <a:endParaRPr lang="da-DK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Total </a:t>
                      </a:r>
                      <a:br>
                        <a:rPr lang="da-DK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</a:br>
                      <a:r>
                        <a:rPr lang="da-DK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(med moms)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Stor altan, pris per lejlighed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Lille altan, pris per lejlighed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da-DK" sz="12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Hjørne altan, pris per lejlighed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07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Altan, </a:t>
                      </a:r>
                      <a:r>
                        <a:rPr lang="da-DK" sz="12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ca</a:t>
                      </a:r>
                      <a:r>
                        <a:rPr lang="da-DK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1500x3800mm (stor)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kr. 5.786.308,75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kr. 74.183,45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 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8307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Altan, </a:t>
                      </a:r>
                      <a:r>
                        <a:rPr lang="da-DK" sz="1200" b="0" i="0" u="none" strike="noStrike" dirty="0" err="1">
                          <a:solidFill>
                            <a:schemeClr val="tx1"/>
                          </a:solidFill>
                          <a:latin typeface="Calibri"/>
                        </a:rPr>
                        <a:t>ca</a:t>
                      </a:r>
                      <a:r>
                        <a:rPr lang="da-DK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 1500x1750mm (lille)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kr. 169.792,50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a-DK" sz="12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kr. 56.597,50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a-DK" sz="12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3076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Altan, varierende mål (hjørne)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kr. 653.445,00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a-DK" sz="12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da-DK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kr. 54.453,75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6043">
                <a:tc>
                  <a:txBody>
                    <a:bodyPr/>
                    <a:lstStyle/>
                    <a:p>
                      <a:pPr algn="l" fontAlgn="b"/>
                      <a:r>
                        <a:rPr lang="da-DK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Fælles omkostninger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kr. 1.449.597,50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kr. 15.587,07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kr. 15.587,07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kr. 15.587,07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150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Udvidelse af eksisterende parkerings plads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kr. 318.543,75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kr. 3.425,20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kr. 3.425,20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kr. 3.425,20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566150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Udskiftning af døre og vinduer i opgange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kr. 637.500,00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kr. 6.854,84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kr. 6.854,84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kr. 6.854,84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7230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Udskiftning af fuger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kr. 2.850.000,00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kr. 30.645,16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kr. 30.645,16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kr. 30.645,16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6150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Rådgivende ingeniør (200 timer af 1000 kr.)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kr. 200.000,00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kr. 2.150,54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kr. 2.150,54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kr. 2.150,54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297230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Diverse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kr. </a:t>
                      </a:r>
                      <a:r>
                        <a:rPr lang="da-DK" sz="1200" b="0" i="0" u="none" strike="noStrike" dirty="0" smtClean="0">
                          <a:solidFill>
                            <a:schemeClr val="tx1"/>
                          </a:solidFill>
                          <a:latin typeface="Calibri"/>
                        </a:rPr>
                        <a:t>215.000,00</a:t>
                      </a:r>
                      <a:endParaRPr lang="da-DK" sz="1200" b="0" i="0" u="none" strike="noStrike" dirty="0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da-DK" sz="1200" b="0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kr. 2.150,54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kr. 2.150,54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0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kr. 2.150,54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83076">
                <a:tc>
                  <a:txBody>
                    <a:bodyPr/>
                    <a:lstStyle/>
                    <a:p>
                      <a:pPr algn="l" fontAlgn="b"/>
                      <a:endParaRPr lang="da-DK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200" b="0" i="0" u="none" strike="noStrike">
                        <a:solidFill>
                          <a:schemeClr val="tx1"/>
                        </a:solidFill>
                        <a:latin typeface="Calibri"/>
                      </a:endParaRP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200" b="0" i="0" u="none" strike="noStrike" dirty="0">
                        <a:solidFill>
                          <a:srgbClr val="0070C0"/>
                        </a:solidFill>
                        <a:latin typeface="Calibri"/>
                      </a:endParaRP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200" b="0" i="0" u="none" strike="noStrike" dirty="0">
                        <a:solidFill>
                          <a:srgbClr val="FF0000"/>
                        </a:solidFill>
                        <a:latin typeface="Calibri"/>
                      </a:endParaRP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da-DK" sz="1200" b="0" i="0" u="none" strike="noStrike" dirty="0">
                        <a:solidFill>
                          <a:srgbClr val="00B050"/>
                        </a:solidFill>
                        <a:latin typeface="Calibri"/>
                      </a:endParaRP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1384">
                <a:tc>
                  <a:txBody>
                    <a:bodyPr/>
                    <a:lstStyle/>
                    <a:p>
                      <a:pPr algn="l" fontAlgn="ctr"/>
                      <a:r>
                        <a:rPr lang="da-DK" sz="1200" b="1" i="0" u="none" strike="noStrike">
                          <a:solidFill>
                            <a:schemeClr val="tx1"/>
                          </a:solidFill>
                          <a:latin typeface="Calibri"/>
                        </a:rPr>
                        <a:t>Pris pr. lejlighed</a:t>
                      </a:r>
                    </a:p>
                  </a:txBody>
                  <a:tcPr marL="6111" marR="6111" marT="6111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chemeClr val="tx1"/>
                          </a:solidFill>
                          <a:latin typeface="Calibri"/>
                        </a:rPr>
                        <a:t>kr. 12.280.187,50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70C0"/>
                          </a:solidFill>
                          <a:latin typeface="Calibri"/>
                        </a:rPr>
                        <a:t>kr. 135.158,08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FF0000"/>
                          </a:solidFill>
                          <a:latin typeface="Calibri"/>
                        </a:rPr>
                        <a:t>kr. 117.572,14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da-DK" sz="1200" b="1" i="0" u="none" strike="noStrike" dirty="0">
                          <a:solidFill>
                            <a:srgbClr val="00B050"/>
                          </a:solidFill>
                          <a:latin typeface="Calibri"/>
                        </a:rPr>
                        <a:t>kr. 115.428,39</a:t>
                      </a:r>
                    </a:p>
                  </a:txBody>
                  <a:tcPr marL="6111" marR="6111" marT="6111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5400" cap="flat" cmpd="dbl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74499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da-DK" b="1" dirty="0"/>
              <a:t>Finansiering af altaner – parkeringsplads – nye døre og vinduer i opgangen samt fugning af hele ejendommen</a:t>
            </a:r>
            <a:endParaRPr lang="da-DK" dirty="0"/>
          </a:p>
          <a:p>
            <a:endParaRPr lang="da-DK" dirty="0"/>
          </a:p>
          <a:p>
            <a:pPr marL="0" indent="0">
              <a:buNone/>
            </a:pPr>
            <a:r>
              <a:rPr lang="da-DK" dirty="0"/>
              <a:t> </a:t>
            </a:r>
          </a:p>
          <a:p>
            <a:r>
              <a:rPr lang="da-DK" dirty="0"/>
              <a:t>Samlet investering 			</a:t>
            </a:r>
            <a:r>
              <a:rPr lang="da-DK" dirty="0" smtClean="0"/>
              <a:t>	12.200.000 </a:t>
            </a:r>
            <a:endParaRPr lang="da-DK" dirty="0"/>
          </a:p>
          <a:p>
            <a:endParaRPr lang="da-DK" dirty="0"/>
          </a:p>
          <a:p>
            <a:r>
              <a:rPr lang="da-DK" dirty="0"/>
              <a:t>Anslået månedlig ydelse pr. lejlighed før skat 	1.000,00</a:t>
            </a:r>
          </a:p>
          <a:p>
            <a:endParaRPr lang="da-DK" dirty="0"/>
          </a:p>
          <a:p>
            <a:r>
              <a:rPr lang="da-DK" dirty="0"/>
              <a:t>Anslået efter skat			</a:t>
            </a:r>
            <a:r>
              <a:rPr lang="da-DK" dirty="0" smtClean="0"/>
              <a:t>		700,00</a:t>
            </a:r>
            <a:endParaRPr lang="da-DK" dirty="0"/>
          </a:p>
          <a:p>
            <a:endParaRPr lang="da-DK" dirty="0"/>
          </a:p>
          <a:p>
            <a:r>
              <a:rPr lang="da-DK" dirty="0"/>
              <a:t>Betaling af andel pr. lejlighed		</a:t>
            </a:r>
            <a:r>
              <a:rPr lang="da-DK" dirty="0" smtClean="0"/>
              <a:t>	130.000,00</a:t>
            </a:r>
            <a:endParaRPr lang="da-DK" dirty="0"/>
          </a:p>
          <a:p>
            <a:pPr marL="301943" lvl="1" indent="0">
              <a:buNone/>
            </a:pPr>
            <a:endParaRPr lang="da-DK" dirty="0"/>
          </a:p>
          <a:p>
            <a:pPr marL="301943" lvl="1" indent="0">
              <a:buNone/>
            </a:pPr>
            <a:endParaRPr lang="da-D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b="1" dirty="0"/>
              <a:t>Finansiering af altanprojekt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6424026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da-DK" b="1" dirty="0" smtClean="0"/>
              <a:t>Finansiering </a:t>
            </a:r>
            <a:r>
              <a:rPr lang="da-DK" b="1" dirty="0"/>
              <a:t>af altaner – parkeringsplads – nye døre og vinduer i opgange</a:t>
            </a:r>
            <a:endParaRPr lang="da-DK" dirty="0"/>
          </a:p>
          <a:p>
            <a:pPr marL="0" indent="0">
              <a:buNone/>
            </a:pPr>
            <a:r>
              <a:rPr lang="da-DK" sz="2900" dirty="0"/>
              <a:t> </a:t>
            </a:r>
          </a:p>
          <a:p>
            <a:pPr marL="0" indent="0">
              <a:buNone/>
            </a:pPr>
            <a:r>
              <a:rPr lang="da-DK" sz="2900" dirty="0"/>
              <a:t> </a:t>
            </a:r>
          </a:p>
          <a:p>
            <a:r>
              <a:rPr lang="da-DK" sz="2900" dirty="0"/>
              <a:t>Samlet investering			</a:t>
            </a:r>
            <a:r>
              <a:rPr lang="da-DK" sz="2900" dirty="0" smtClean="0"/>
              <a:t>		9.350.000</a:t>
            </a:r>
            <a:endParaRPr lang="da-DK" sz="2900" dirty="0"/>
          </a:p>
          <a:p>
            <a:pPr marL="0" indent="0">
              <a:buNone/>
            </a:pPr>
            <a:r>
              <a:rPr lang="da-DK" sz="2900" dirty="0"/>
              <a:t> </a:t>
            </a:r>
          </a:p>
          <a:p>
            <a:r>
              <a:rPr lang="da-DK" sz="2900" dirty="0"/>
              <a:t>Anslået månedlig ydelse pr. lejlighed før skat	780,00		</a:t>
            </a:r>
          </a:p>
          <a:p>
            <a:pPr marL="0" indent="0">
              <a:buNone/>
            </a:pPr>
            <a:r>
              <a:rPr lang="da-DK" sz="2900" dirty="0"/>
              <a:t> </a:t>
            </a:r>
          </a:p>
          <a:p>
            <a:r>
              <a:rPr lang="da-DK" sz="2900" dirty="0"/>
              <a:t>Anslået efter skat			</a:t>
            </a:r>
            <a:r>
              <a:rPr lang="da-DK" sz="2900" dirty="0" smtClean="0"/>
              <a:t>		510,00</a:t>
            </a:r>
            <a:endParaRPr lang="da-DK" sz="2900" dirty="0"/>
          </a:p>
          <a:p>
            <a:pPr marL="0" indent="0">
              <a:buNone/>
            </a:pPr>
            <a:r>
              <a:rPr lang="da-DK" sz="2900" dirty="0"/>
              <a:t> </a:t>
            </a:r>
          </a:p>
          <a:p>
            <a:r>
              <a:rPr lang="da-DK" sz="2900" dirty="0"/>
              <a:t>Betaling af andel pr. lejlighed		</a:t>
            </a:r>
            <a:r>
              <a:rPr lang="da-DK" sz="2900" dirty="0" smtClean="0"/>
              <a:t>	100.500,00</a:t>
            </a:r>
            <a:r>
              <a:rPr lang="da-DK" dirty="0"/>
              <a:t>	</a:t>
            </a:r>
            <a:endParaRPr lang="da-D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 fontScale="90000"/>
          </a:bodyPr>
          <a:lstStyle/>
          <a:p>
            <a:r>
              <a:rPr lang="da-DK" b="1" dirty="0"/>
              <a:t>Finansiering af </a:t>
            </a:r>
            <a:r>
              <a:rPr lang="da-DK" b="1" dirty="0" smtClean="0"/>
              <a:t>altanprojekt</a:t>
            </a:r>
            <a:br>
              <a:rPr lang="da-DK" b="1" dirty="0" smtClean="0"/>
            </a:br>
            <a:r>
              <a:rPr lang="da-DK" b="1" dirty="0" smtClean="0"/>
              <a:t>- udskiftning af fuger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7601808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Undertitel 6"/>
          <p:cNvSpPr>
            <a:spLocks noGrp="1"/>
          </p:cNvSpPr>
          <p:nvPr>
            <p:ph type="subTitle" idx="1"/>
          </p:nvPr>
        </p:nvSpPr>
        <p:spPr>
          <a:xfrm>
            <a:off x="1475656" y="5085184"/>
            <a:ext cx="6400800" cy="1126976"/>
          </a:xfrm>
        </p:spPr>
        <p:txBody>
          <a:bodyPr>
            <a:normAutofit fontScale="92500"/>
          </a:bodyPr>
          <a:lstStyle/>
          <a:p>
            <a:r>
              <a:rPr lang="da-DK" dirty="0" smtClean="0">
                <a:solidFill>
                  <a:schemeClr val="tx1"/>
                </a:solidFill>
              </a:rPr>
              <a:t>Tak for opmærksomheden, nu er det tid til spørgsmål og til sidst en afstemning</a:t>
            </a:r>
            <a:endParaRPr lang="da-DK" dirty="0">
              <a:solidFill>
                <a:schemeClr val="tx1"/>
              </a:solidFill>
            </a:endParaRPr>
          </a:p>
        </p:txBody>
      </p:sp>
      <p:pic>
        <p:nvPicPr>
          <p:cNvPr id="22530" name="Picture 2" descr="C:\Users\Nikolaj\AppData\Local\Microsoft\Windows\Temporary Internet Files\Content.IE5\60D1CPCU\MC900441902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620688"/>
            <a:ext cx="3496716" cy="413181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1499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/>
          </a:bodyPr>
          <a:lstStyle/>
          <a:p>
            <a:r>
              <a:rPr lang="da-DK" dirty="0" smtClean="0"/>
              <a:t>Udfordringer / muligheder</a:t>
            </a:r>
          </a:p>
          <a:p>
            <a:pPr lvl="1"/>
            <a:r>
              <a:rPr lang="da-DK" dirty="0" smtClean="0"/>
              <a:t>Udvidelse af parkeringsplads mod græsareal</a:t>
            </a:r>
          </a:p>
          <a:p>
            <a:pPr lvl="1"/>
            <a:r>
              <a:rPr lang="da-DK" dirty="0" smtClean="0"/>
              <a:t>Udskiftning af fuger i ejendommen</a:t>
            </a:r>
          </a:p>
          <a:p>
            <a:pPr lvl="1"/>
            <a:r>
              <a:rPr lang="da-DK" dirty="0" smtClean="0"/>
              <a:t>Nye døre og vinduer i opgangene</a:t>
            </a:r>
          </a:p>
          <a:p>
            <a:pPr marL="301943" lvl="1" indent="0">
              <a:buNone/>
            </a:pPr>
            <a:endParaRPr lang="da-DK" dirty="0"/>
          </a:p>
          <a:p>
            <a:pPr marL="301943" lvl="1" indent="0">
              <a:buNone/>
            </a:pPr>
            <a:endParaRPr lang="da-D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Altanprojekt</a:t>
            </a:r>
          </a:p>
        </p:txBody>
      </p:sp>
    </p:spTree>
    <p:extLst>
      <p:ext uri="{BB962C8B-B14F-4D97-AF65-F5344CB8AC3E}">
        <p14:creationId xmlns:p14="http://schemas.microsoft.com/office/powerpoint/2010/main" val="2080634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>
            <a:normAutofit lnSpcReduction="10000"/>
          </a:bodyPr>
          <a:lstStyle/>
          <a:p>
            <a:r>
              <a:rPr lang="da-DK" dirty="0" smtClean="0"/>
              <a:t>Der </a:t>
            </a:r>
            <a:r>
              <a:rPr lang="da-DK" dirty="0"/>
              <a:t>er indhentet 3 altantilbud samt tilbud på parkeringsplads og udskiftning af fuger</a:t>
            </a:r>
            <a:r>
              <a:rPr lang="da-DK" dirty="0" smtClean="0"/>
              <a:t>.</a:t>
            </a:r>
          </a:p>
          <a:p>
            <a:endParaRPr lang="da-DK" dirty="0"/>
          </a:p>
          <a:p>
            <a:r>
              <a:rPr lang="da-DK" dirty="0" smtClean="0"/>
              <a:t>Bestyrelsen har gennemgået tilbuddene og har valgt en ønsket leverandør. </a:t>
            </a:r>
          </a:p>
          <a:p>
            <a:pPr lvl="1"/>
            <a:r>
              <a:rPr lang="da-DK" dirty="0" smtClean="0"/>
              <a:t>1 af de 3 altantilbud er sorteret fra, da firmaet </a:t>
            </a:r>
            <a:r>
              <a:rPr lang="da-DK" dirty="0"/>
              <a:t>var for useriøst</a:t>
            </a:r>
            <a:r>
              <a:rPr lang="da-DK" dirty="0" smtClean="0"/>
              <a:t>.</a:t>
            </a:r>
          </a:p>
          <a:p>
            <a:pPr lvl="1"/>
            <a:r>
              <a:rPr lang="da-DK" dirty="0" smtClean="0"/>
              <a:t>1 blev sorteret fra grundet usikkerheder ved opsætnings metode og usikkerhed om merpris for ejerforeningen</a:t>
            </a:r>
            <a:endParaRPr lang="da-DK" dirty="0"/>
          </a:p>
          <a:p>
            <a:pPr marL="301943" lvl="1" indent="0">
              <a:buNone/>
            </a:pPr>
            <a:endParaRPr lang="da-D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Altanprojekt</a:t>
            </a:r>
          </a:p>
        </p:txBody>
      </p:sp>
    </p:spTree>
    <p:extLst>
      <p:ext uri="{BB962C8B-B14F-4D97-AF65-F5344CB8AC3E}">
        <p14:creationId xmlns:p14="http://schemas.microsoft.com/office/powerpoint/2010/main" val="20806344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47946367"/>
              </p:ext>
            </p:extLst>
          </p:nvPr>
        </p:nvGraphicFramePr>
        <p:xfrm>
          <a:off x="1763688" y="1412776"/>
          <a:ext cx="5161971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92350"/>
                <a:gridCol w="2469621"/>
              </a:tblGrid>
              <a:tr h="364560">
                <a:tc>
                  <a:txBody>
                    <a:bodyPr/>
                    <a:lstStyle/>
                    <a:p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da-DK" dirty="0"/>
                    </a:p>
                  </a:txBody>
                  <a:tcPr/>
                </a:tc>
              </a:tr>
              <a:tr h="364560">
                <a:tc>
                  <a:txBody>
                    <a:bodyPr/>
                    <a:lstStyle/>
                    <a:p>
                      <a:r>
                        <a:rPr lang="da-DK" dirty="0" smtClean="0"/>
                        <a:t>Garanti på produkt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30 år</a:t>
                      </a:r>
                      <a:endParaRPr lang="da-DK" dirty="0"/>
                    </a:p>
                  </a:txBody>
                  <a:tcPr/>
                </a:tc>
              </a:tr>
              <a:tr h="364560">
                <a:tc>
                  <a:txBody>
                    <a:bodyPr/>
                    <a:lstStyle/>
                    <a:p>
                      <a:r>
                        <a:rPr lang="da-DK" dirty="0" smtClean="0"/>
                        <a:t>Altaner</a:t>
                      </a:r>
                      <a:r>
                        <a:rPr lang="da-DK" baseline="0" dirty="0" smtClean="0"/>
                        <a:t> med skrå hjørner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Ja</a:t>
                      </a:r>
                      <a:endParaRPr lang="da-DK" dirty="0"/>
                    </a:p>
                  </a:txBody>
                  <a:tcPr/>
                </a:tc>
              </a:tr>
              <a:tr h="364560">
                <a:tc>
                  <a:txBody>
                    <a:bodyPr/>
                    <a:lstStyle/>
                    <a:p>
                      <a:r>
                        <a:rPr lang="da-DK" dirty="0" smtClean="0"/>
                        <a:t>Stopler i hjørnealtaner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Nej</a:t>
                      </a:r>
                      <a:endParaRPr lang="da-DK" dirty="0"/>
                    </a:p>
                  </a:txBody>
                  <a:tcPr/>
                </a:tc>
              </a:tr>
              <a:tr h="898914">
                <a:tc>
                  <a:txBody>
                    <a:bodyPr/>
                    <a:lstStyle/>
                    <a:p>
                      <a:r>
                        <a:rPr lang="da-DK" dirty="0" smtClean="0"/>
                        <a:t>Ekstra</a:t>
                      </a:r>
                      <a:r>
                        <a:rPr lang="da-DK" baseline="0" dirty="0" smtClean="0"/>
                        <a:t> udgifter til e</a:t>
                      </a:r>
                      <a:r>
                        <a:rPr lang="da-DK" dirty="0" smtClean="0"/>
                        <a:t>vt. ændringer i ophængningsmetoden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Altan firmaets ansvar</a:t>
                      </a:r>
                      <a:endParaRPr lang="da-DK" dirty="0"/>
                    </a:p>
                  </a:txBody>
                  <a:tcPr/>
                </a:tc>
              </a:tr>
              <a:tr h="364560">
                <a:tc>
                  <a:txBody>
                    <a:bodyPr/>
                    <a:lstStyle/>
                    <a:p>
                      <a:r>
                        <a:rPr lang="da-DK" dirty="0" smtClean="0"/>
                        <a:t>Inkl.</a:t>
                      </a:r>
                      <a:r>
                        <a:rPr lang="da-DK" baseline="0" dirty="0" smtClean="0"/>
                        <a:t> All-</a:t>
                      </a:r>
                      <a:r>
                        <a:rPr lang="da-DK" baseline="0" dirty="0" err="1" smtClean="0"/>
                        <a:t>Risk</a:t>
                      </a:r>
                      <a:r>
                        <a:rPr lang="da-DK" baseline="0" dirty="0" smtClean="0"/>
                        <a:t> forsikring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Ja</a:t>
                      </a:r>
                      <a:endParaRPr lang="da-DK" dirty="0"/>
                    </a:p>
                  </a:txBody>
                  <a:tcPr/>
                </a:tc>
              </a:tr>
              <a:tr h="364560">
                <a:tc>
                  <a:txBody>
                    <a:bodyPr/>
                    <a:lstStyle/>
                    <a:p>
                      <a:r>
                        <a:rPr lang="da-DK" dirty="0" smtClean="0"/>
                        <a:t>Etablering af byggestrøm</a:t>
                      </a:r>
                      <a:endParaRPr lang="da-DK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da-DK" dirty="0" smtClean="0"/>
                        <a:t>Ja</a:t>
                      </a:r>
                      <a:endParaRPr lang="da-DK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Nøgle tal for altanerne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2474499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7"/>
            <a:ext cx="7931224" cy="1224135"/>
          </a:xfrm>
        </p:spPr>
        <p:txBody>
          <a:bodyPr>
            <a:normAutofit fontScale="92500" lnSpcReduction="20000"/>
          </a:bodyPr>
          <a:lstStyle/>
          <a:p>
            <a:r>
              <a:rPr lang="da-DK" dirty="0" smtClean="0"/>
              <a:t>Altanerne vil blive installeret med platforme, dvs. bygningen skal ikke pakkes ind i stillads i byggeperioden</a:t>
            </a:r>
          </a:p>
          <a:p>
            <a:endParaRPr lang="da-DK" dirty="0" smtClean="0"/>
          </a:p>
          <a:p>
            <a:pPr marL="301943" lvl="1" indent="0">
              <a:buNone/>
            </a:pPr>
            <a:endParaRPr lang="da-D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Altanprojekt, byggeperioden</a:t>
            </a:r>
            <a:endParaRPr lang="da-DK" dirty="0"/>
          </a:p>
        </p:txBody>
      </p:sp>
      <p:pic>
        <p:nvPicPr>
          <p:cNvPr id="1027" name="Picture 3" descr="C:\Users\Nikolaj Christensen\Desktop\image002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2780928"/>
            <a:ext cx="5112568" cy="3834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6344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4785"/>
            <a:ext cx="3898776" cy="2664296"/>
          </a:xfrm>
        </p:spPr>
        <p:txBody>
          <a:bodyPr>
            <a:normAutofit fontScale="85000" lnSpcReduction="20000"/>
          </a:bodyPr>
          <a:lstStyle/>
          <a:p>
            <a:endParaRPr lang="da-DK" dirty="0" smtClean="0"/>
          </a:p>
          <a:p>
            <a:r>
              <a:rPr lang="da-DK" dirty="0" smtClean="0"/>
              <a:t>Dele af parkerings området vil blive inddraget som byggeplads, evt. inkl. Parkerings pladserne ude på vejen.</a:t>
            </a:r>
          </a:p>
          <a:p>
            <a:endParaRPr lang="da-DK" dirty="0" smtClean="0"/>
          </a:p>
          <a:p>
            <a:pPr marL="301943" lvl="1" indent="0">
              <a:buNone/>
            </a:pPr>
            <a:endParaRPr lang="da-D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Altanprojekt, byggeperioden</a:t>
            </a:r>
            <a:endParaRPr lang="da-DK" dirty="0"/>
          </a:p>
        </p:txBody>
      </p:sp>
      <p:pic>
        <p:nvPicPr>
          <p:cNvPr id="1026" name="Picture 2" descr="C:\Users\Nikolaj Christensen\Desktop\image00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96752"/>
            <a:ext cx="4572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1"/>
          <p:cNvSpPr txBox="1">
            <a:spLocks/>
          </p:cNvSpPr>
          <p:nvPr/>
        </p:nvSpPr>
        <p:spPr>
          <a:xfrm>
            <a:off x="539552" y="5085184"/>
            <a:ext cx="6696744" cy="1224136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1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 dirty="0" smtClean="0"/>
              <a:t>Der vil være løbende aflevering således at når et passende antal altaner er færdige vil der blive afholdt overleverings møde.</a:t>
            </a:r>
          </a:p>
          <a:p>
            <a:pPr marL="301943" lvl="1" indent="0">
              <a:buFont typeface="Arial" pitchFamily="34" charset="0"/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334906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Altanprojekt, byggeperioden</a:t>
            </a: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196752"/>
            <a:ext cx="8466534" cy="265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1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049091"/>
          </a:xfrm>
        </p:spPr>
        <p:txBody>
          <a:bodyPr>
            <a:normAutofit fontScale="92500" lnSpcReduction="20000"/>
          </a:bodyPr>
          <a:lstStyle/>
          <a:p>
            <a:r>
              <a:rPr lang="da-DK" dirty="0" smtClean="0"/>
              <a:t>Den estimerede tidsplan er baseret på et installations team, bestyrelsen har fået indikation på at der vil være flere teams, helt op til fire.</a:t>
            </a:r>
          </a:p>
          <a:p>
            <a:r>
              <a:rPr lang="da-DK" dirty="0" smtClean="0"/>
              <a:t>Endelig tidsplan vil blive vedtaget ved underskrevet kontrakt.</a:t>
            </a:r>
          </a:p>
          <a:p>
            <a:pPr marL="301943" lvl="1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80634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Altan visualisering</a:t>
            </a:r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155"/>
          <a:stretch/>
        </p:blipFill>
        <p:spPr bwMode="auto">
          <a:xfrm>
            <a:off x="470537" y="2564904"/>
            <a:ext cx="8133911" cy="4088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82439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16631"/>
            <a:ext cx="8856984" cy="67335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ktangel 5"/>
          <p:cNvSpPr/>
          <p:nvPr/>
        </p:nvSpPr>
        <p:spPr>
          <a:xfrm>
            <a:off x="3419872" y="3688896"/>
            <a:ext cx="360040" cy="144016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7" name="Tekstboks 6"/>
          <p:cNvSpPr txBox="1"/>
          <p:nvPr/>
        </p:nvSpPr>
        <p:spPr>
          <a:xfrm>
            <a:off x="3779912" y="357301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Stor</a:t>
            </a:r>
            <a:endParaRPr lang="da-DK" dirty="0"/>
          </a:p>
        </p:txBody>
      </p:sp>
      <p:sp>
        <p:nvSpPr>
          <p:cNvPr id="8" name="Rektangel 7"/>
          <p:cNvSpPr/>
          <p:nvPr/>
        </p:nvSpPr>
        <p:spPr>
          <a:xfrm>
            <a:off x="3419872" y="4048936"/>
            <a:ext cx="360040" cy="144016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9" name="Tekstboks 8"/>
          <p:cNvSpPr txBox="1"/>
          <p:nvPr/>
        </p:nvSpPr>
        <p:spPr>
          <a:xfrm>
            <a:off x="3779912" y="3933056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Lille</a:t>
            </a:r>
            <a:endParaRPr lang="da-DK" dirty="0"/>
          </a:p>
        </p:txBody>
      </p:sp>
      <p:sp>
        <p:nvSpPr>
          <p:cNvPr id="13" name="Rektangel 12"/>
          <p:cNvSpPr/>
          <p:nvPr/>
        </p:nvSpPr>
        <p:spPr>
          <a:xfrm>
            <a:off x="3419872" y="4399684"/>
            <a:ext cx="360040" cy="144016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4" name="Tekstboks 13"/>
          <p:cNvSpPr txBox="1"/>
          <p:nvPr/>
        </p:nvSpPr>
        <p:spPr>
          <a:xfrm>
            <a:off x="3779912" y="428380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Hjørne</a:t>
            </a:r>
            <a:endParaRPr lang="da-DK" dirty="0"/>
          </a:p>
        </p:txBody>
      </p:sp>
      <p:sp>
        <p:nvSpPr>
          <p:cNvPr id="15" name="Rektangel 14"/>
          <p:cNvSpPr/>
          <p:nvPr/>
        </p:nvSpPr>
        <p:spPr>
          <a:xfrm>
            <a:off x="423672" y="230844"/>
            <a:ext cx="360040" cy="28803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6" name="Rektangel 15"/>
          <p:cNvSpPr/>
          <p:nvPr/>
        </p:nvSpPr>
        <p:spPr>
          <a:xfrm>
            <a:off x="7380312" y="3068960"/>
            <a:ext cx="288032" cy="36004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7" name="Rektangel 16"/>
          <p:cNvSpPr/>
          <p:nvPr/>
        </p:nvSpPr>
        <p:spPr>
          <a:xfrm>
            <a:off x="8460432" y="3068960"/>
            <a:ext cx="360040" cy="360040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18" name="Rektangel 17"/>
          <p:cNvSpPr/>
          <p:nvPr/>
        </p:nvSpPr>
        <p:spPr>
          <a:xfrm>
            <a:off x="8460432" y="332656"/>
            <a:ext cx="360040" cy="288032"/>
          </a:xfrm>
          <a:prstGeom prst="rect">
            <a:avLst/>
          </a:prstGeom>
          <a:noFill/>
          <a:ln w="254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0" name="Rektangel 19"/>
          <p:cNvSpPr/>
          <p:nvPr/>
        </p:nvSpPr>
        <p:spPr>
          <a:xfrm>
            <a:off x="7020272" y="1412776"/>
            <a:ext cx="360040" cy="360040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2" name="Rektangel 21"/>
          <p:cNvSpPr/>
          <p:nvPr/>
        </p:nvSpPr>
        <p:spPr>
          <a:xfrm>
            <a:off x="1835696" y="1442580"/>
            <a:ext cx="5040560" cy="360040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3" name="Rektangel 22"/>
          <p:cNvSpPr/>
          <p:nvPr/>
        </p:nvSpPr>
        <p:spPr>
          <a:xfrm>
            <a:off x="1547664" y="1700808"/>
            <a:ext cx="432048" cy="496855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4" name="Rektangel 23"/>
          <p:cNvSpPr/>
          <p:nvPr/>
        </p:nvSpPr>
        <p:spPr>
          <a:xfrm>
            <a:off x="8460432" y="1988840"/>
            <a:ext cx="504056" cy="1008112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5" name="Rektangel 24"/>
          <p:cNvSpPr/>
          <p:nvPr/>
        </p:nvSpPr>
        <p:spPr>
          <a:xfrm>
            <a:off x="179512" y="620688"/>
            <a:ext cx="360040" cy="43204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6" name="Rektangel 25"/>
          <p:cNvSpPr/>
          <p:nvPr/>
        </p:nvSpPr>
        <p:spPr>
          <a:xfrm>
            <a:off x="2123728" y="76096"/>
            <a:ext cx="576064" cy="432048"/>
          </a:xfrm>
          <a:prstGeom prst="rect">
            <a:avLst/>
          </a:prstGeom>
          <a:noFill/>
          <a:ln w="254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7" name="Rektangel 26"/>
          <p:cNvSpPr/>
          <p:nvPr/>
        </p:nvSpPr>
        <p:spPr>
          <a:xfrm>
            <a:off x="5580112" y="4005064"/>
            <a:ext cx="1728192" cy="136815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28" name="Title 2"/>
          <p:cNvSpPr txBox="1">
            <a:spLocks/>
          </p:cNvSpPr>
          <p:nvPr/>
        </p:nvSpPr>
        <p:spPr>
          <a:xfrm>
            <a:off x="3131840" y="0"/>
            <a:ext cx="3835152" cy="1021358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Altan typer</a:t>
            </a:r>
            <a:endParaRPr kumimoji="0" lang="da-DK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10413777"/>
      </p:ext>
    </p:extLst>
  </p:cSld>
  <p:clrMapOvr>
    <a:masterClrMapping/>
  </p:clrMapOvr>
</p:sld>
</file>

<file path=ppt/theme/theme1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2876</TotalTime>
  <Words>476</Words>
  <Application>Microsoft Office PowerPoint</Application>
  <PresentationFormat>Skærmshow (4:3)</PresentationFormat>
  <Paragraphs>122</Paragraphs>
  <Slides>13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13</vt:i4>
      </vt:variant>
    </vt:vector>
  </HeadingPairs>
  <TitlesOfParts>
    <vt:vector size="14" baseType="lpstr">
      <vt:lpstr>Kontortema</vt:lpstr>
      <vt:lpstr>Altanprojekt</vt:lpstr>
      <vt:lpstr>Altanprojekt</vt:lpstr>
      <vt:lpstr>Altanprojekt</vt:lpstr>
      <vt:lpstr>Nøgle tal for altanerne</vt:lpstr>
      <vt:lpstr>Altanprojekt, byggeperioden</vt:lpstr>
      <vt:lpstr>Altanprojekt, byggeperioden</vt:lpstr>
      <vt:lpstr>Altanprojekt, byggeperioden</vt:lpstr>
      <vt:lpstr>Altan visualisering</vt:lpstr>
      <vt:lpstr>PowerPoint-præsentation</vt:lpstr>
      <vt:lpstr>PowerPoint-præsentation</vt:lpstr>
      <vt:lpstr>Finansiering af altanprojekt</vt:lpstr>
      <vt:lpstr>Finansiering af altanprojekt - udskiftning af fuger</vt:lpstr>
      <vt:lpstr>PowerPoint-præsentation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Altanprojekt</dc:title>
  <dc:creator>Camilla &amp; Nikolaj</dc:creator>
  <cp:lastModifiedBy>Nikolaj Christensen</cp:lastModifiedBy>
  <cp:revision>13</cp:revision>
  <dcterms:created xsi:type="dcterms:W3CDTF">2014-02-18T19:25:23Z</dcterms:created>
  <dcterms:modified xsi:type="dcterms:W3CDTF">2014-05-07T11:15:04Z</dcterms:modified>
</cp:coreProperties>
</file>